
<file path=[Content_Types].xml><?xml version="1.0" encoding="utf-8"?>
<Types xmlns="http://schemas.openxmlformats.org/package/2006/content-types">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24"/>
  </p:handoutMasterIdLst>
  <p:sldIdLst>
    <p:sldId id="256" r:id="rId3"/>
    <p:sldId id="267" r:id="rId5"/>
    <p:sldId id="266" r:id="rId6"/>
    <p:sldId id="268" r:id="rId7"/>
    <p:sldId id="257" r:id="rId8"/>
    <p:sldId id="269" r:id="rId9"/>
    <p:sldId id="270" r:id="rId10"/>
    <p:sldId id="258" r:id="rId11"/>
    <p:sldId id="285" r:id="rId12"/>
    <p:sldId id="260" r:id="rId13"/>
    <p:sldId id="271" r:id="rId14"/>
    <p:sldId id="274" r:id="rId15"/>
    <p:sldId id="275" r:id="rId16"/>
    <p:sldId id="264" r:id="rId17"/>
    <p:sldId id="297" r:id="rId18"/>
    <p:sldId id="265" r:id="rId19"/>
    <p:sldId id="263" r:id="rId20"/>
    <p:sldId id="262" r:id="rId21"/>
    <p:sldId id="273" r:id="rId22"/>
    <p:sldId id="298"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项目摘要" id="{138e135d-47d0-4afb-9c85-9321a7ceef5d}">
          <p14:sldIdLst>
            <p14:sldId id="256"/>
          </p14:sldIdLst>
        </p14:section>
        <p14:section name="价值主张设计" id="{ac5ca70c-8acc-4590-ae25-5d1888e3856e}">
          <p14:sldIdLst>
            <p14:sldId id="267"/>
            <p14:sldId id="266"/>
            <p14:sldId id="268"/>
            <p14:sldId id="257"/>
            <p14:sldId id="270"/>
            <p14:sldId id="269"/>
          </p14:sldIdLst>
        </p14:section>
        <p14:section name="原型设计" id="{c368de44-a4ba-4409-a8ef-afea61038c10}">
          <p14:sldIdLst>
            <p14:sldId id="258"/>
            <p14:sldId id="285"/>
            <p14:sldId id="260"/>
            <p14:sldId id="271"/>
          </p14:sldIdLst>
        </p14:section>
        <p14:section name="API输入与输出" id="{53ad1898-090d-4be3-90c9-b6e749d8a293}">
          <p14:sldIdLst>
            <p14:sldId id="274"/>
            <p14:sldId id="275"/>
            <p14:sldId id="264"/>
            <p14:sldId id="297"/>
          </p14:sldIdLst>
        </p14:section>
        <p14:section name="API使用比较分析" id="{80ac24a8-f1c0-4838-89a1-f3f597a982d1}">
          <p14:sldIdLst>
            <p14:sldId id="265"/>
            <p14:sldId id="263"/>
          </p14:sldIdLst>
        </p14:section>
        <p14:section name="API使用后风险报告" id="{71b2192f-95bb-47f9-8912-fed00f3912b0}">
          <p14:sldIdLst>
            <p14:sldId id="262"/>
            <p14:sldId id="273"/>
            <p14:sldId id="298"/>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DCDCDC"/>
    <a:srgbClr val="F0F0F0"/>
    <a:srgbClr val="E6E6E6"/>
    <a:srgbClr val="C8C8C8"/>
    <a:srgbClr val="FFFFFF"/>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78" d="100"/>
          <a:sy n="78" d="100"/>
        </p:scale>
        <p:origin x="654" y="54"/>
      </p:cViewPr>
      <p:guideLst>
        <p:guide orient="horz" pos="2160"/>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handoutMaster" Target="handoutMasters/handoutMaster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微软雅黑" panose="020B0503020204020204" charset="-122"/>
              <a:ea typeface="微软雅黑" panose="020B050302020402020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微软雅黑" panose="020B0503020204020204" charset="-122"/>
                <a:ea typeface="微软雅黑" panose="020B0503020204020204" charset="-122"/>
              </a:rPr>
            </a:fld>
            <a:endParaRPr lang="zh-CN" altLang="en-US" smtClean="0">
              <a:latin typeface="微软雅黑" panose="020B0503020204020204" charset="-122"/>
              <a:ea typeface="微软雅黑" panose="020B050302020402020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微软雅黑" panose="020B0503020204020204" charset="-122"/>
              <a:ea typeface="微软雅黑" panose="020B050302020402020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微软雅黑" panose="020B0503020204020204" charset="-122"/>
                <a:ea typeface="微软雅黑" panose="020B0503020204020204" charset="-122"/>
              </a:rPr>
            </a:fld>
            <a:endParaRPr lang="zh-CN" altLang="en-US" smtClean="0">
              <a:latin typeface="微软雅黑" panose="020B0503020204020204" charset="-122"/>
              <a:ea typeface="微软雅黑" panose="020B0503020204020204"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charset="-122"/>
                <a:ea typeface="微软雅黑" panose="020B050302020402020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charset="-122"/>
                <a:ea typeface="微软雅黑" panose="020B0503020204020204" charset="-122"/>
              </a:defRPr>
            </a:lvl1pPr>
          </a:lstStyle>
          <a:p>
            <a:fld id="{1AC49D05-6128-4D0D-A32A-06A5E73B386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charset="-122"/>
                <a:ea typeface="微软雅黑" panose="020B050302020402020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charset="-122"/>
                <a:ea typeface="微软雅黑" panose="020B0503020204020204" charset="-122"/>
              </a:defRPr>
            </a:lvl1pPr>
          </a:lstStyle>
          <a:p>
            <a:fld id="{5849F42C-2DAE-424C-A4B8-3140182C3E9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600" kern="1200">
        <a:solidFill>
          <a:schemeClr val="tx1"/>
        </a:solidFill>
        <a:latin typeface="微软雅黑" panose="020B0503020204020204" charset="-122"/>
        <a:ea typeface="微软雅黑" panose="020B0503020204020204" charset="-122"/>
        <a:cs typeface="+mn-cs"/>
      </a:defRPr>
    </a:lvl1pPr>
    <a:lvl2pPr marL="4572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2pPr>
    <a:lvl3pPr marL="9144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3pPr>
    <a:lvl4pPr marL="13716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4pPr>
    <a:lvl5pPr marL="18288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669882" y="2588281"/>
            <a:ext cx="10852237" cy="899167"/>
          </a:xfrm>
        </p:spPr>
        <p:txBody>
          <a:bodyPr lIns="101600" tIns="38100" rIns="25400" bIns="38100" anchor="t" anchorCtr="0">
            <a:noAutofit/>
          </a:bodyPr>
          <a:lstStyle>
            <a:lvl1pPr algn="ctr">
              <a:defRPr sz="5400" b="0" spc="600">
                <a:effectLst>
                  <a:outerShdw blurRad="38100" dist="38100" dir="2700000" algn="tl">
                    <a:srgbClr val="000000">
                      <a:alpha val="43137"/>
                    </a:srgbClr>
                  </a:outerShdw>
                </a:effectLst>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669882" y="3566160"/>
            <a:ext cx="10852237" cy="950984"/>
          </a:xfrm>
        </p:spPr>
        <p:txBody>
          <a:bodyPr lIns="101600" tIns="38100" rIns="76200" bIns="38100">
            <a:noAutofit/>
          </a:bodyPr>
          <a:lstStyle>
            <a:lvl1pPr marL="0" indent="0" algn="ctr" eaLnBrk="1" fontAlgn="auto" latinLnBrk="0" hangingPunct="1">
              <a:lnSpc>
                <a:spcPct val="100000"/>
              </a:lnSpc>
              <a:buNone/>
              <a:defRPr sz="2400" u="none" strike="noStrike" kern="1200" cap="none" spc="200" normalizeH="0" baseline="0">
                <a:solidFill>
                  <a:schemeClr val="tx1"/>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69930" y="952508"/>
            <a:ext cx="10852237" cy="504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669882" y="2588281"/>
            <a:ext cx="10852237" cy="899167"/>
          </a:xfrm>
        </p:spPr>
        <p:txBody>
          <a:bodyPr vert="horz" lIns="101600" tIns="38100" rIns="25400" bIns="38100" rtlCol="0" anchor="t" anchorCtr="0">
            <a:noAutofit/>
          </a:bodyPr>
          <a:lstStyle>
            <a:lvl1pPr marL="0" marR="0" algn="ctr" defTabSz="914400" rtl="0" eaLnBrk="1" fontAlgn="auto" latinLnBrk="0" hangingPunct="1">
              <a:lnSpc>
                <a:spcPct val="100000"/>
              </a:lnSpc>
              <a:buNone/>
              <a:defRPr kumimoji="0" lang="zh-CN" altLang="en-US" sz="5400" b="0" i="0" u="none" strike="noStrike" kern="1200" cap="none" spc="600" normalizeH="0" baseline="0" noProof="1" dirty="0">
                <a:solidFill>
                  <a:schemeClr val="tx1"/>
                </a:solidFill>
                <a:effectLst>
                  <a:outerShdw blurRad="38100" dist="38100" dir="2700000" algn="tl">
                    <a:srgbClr val="000000">
                      <a:alpha val="43137"/>
                    </a:srgbClr>
                  </a:outerShdw>
                </a:effectLst>
                <a:uFillTx/>
                <a:latin typeface="+mj-lt"/>
                <a:ea typeface="+mj-ea"/>
                <a:cs typeface="+mj-cs"/>
                <a:sym typeface="+mn-ea"/>
              </a:defRPr>
            </a:lvl1pPr>
          </a:lstStyle>
          <a:p>
            <a:pPr lvl="0"/>
            <a:r>
              <a:rPr>
                <a:sym typeface="+mn-ea"/>
              </a:rPr>
              <a:t>单击此处编辑标题</a:t>
            </a:r>
            <a:endParaRPr>
              <a:sym typeface="+mn-ea"/>
            </a:endParaRPr>
          </a:p>
        </p:txBody>
      </p:sp>
    </p:spTree>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3808730"/>
            <a:ext cx="10852237" cy="624845"/>
          </a:xfrm>
        </p:spPr>
        <p:txBody>
          <a:bodyPr lIns="101600" tIns="38100" rIns="63500" bIns="38100" anchor="t" anchorCtr="0">
            <a:noAutofit/>
          </a:bodyPr>
          <a:lstStyle>
            <a:lvl1pPr>
              <a:defRPr sz="3600" b="0" u="none" strike="noStrike" kern="1200" cap="none" spc="300" normalizeH="0">
                <a:solidFill>
                  <a:schemeClr val="tx1"/>
                </a:solidFill>
                <a:effectLst>
                  <a:outerShdw blurRad="38100" dist="38100" dir="2700000" algn="tl">
                    <a:srgbClr val="000000">
                      <a:alpha val="43137"/>
                    </a:srgbClr>
                  </a:outerShdw>
                </a:effectLst>
                <a:uFillTx/>
              </a:defRPr>
            </a:lvl1pPr>
          </a:lstStyle>
          <a:p>
            <a:r>
              <a:rPr lang="zh-CN" altLang="en-US" dirty="0"/>
              <a:t>单击此处编辑母版标题样式</a:t>
            </a:r>
            <a:endParaRPr lang="zh-CN" altLang="en-US" dirty="0"/>
          </a:p>
        </p:txBody>
      </p:sp>
      <p:sp>
        <p:nvSpPr>
          <p:cNvPr id="3" name="文本占位符 2"/>
          <p:cNvSpPr>
            <a:spLocks noGrp="1"/>
          </p:cNvSpPr>
          <p:nvPr>
            <p:ph type="body" idx="1"/>
            <p:custDataLst>
              <p:tags r:id="rId3"/>
            </p:custDataLst>
          </p:nvPr>
        </p:nvSpPr>
        <p:spPr>
          <a:xfrm>
            <a:off x="669925" y="4511675"/>
            <a:ext cx="10852237" cy="1077985"/>
          </a:xfrm>
        </p:spPr>
        <p:txBody>
          <a:bodyPr lIns="101600" tIns="38100" rIns="76200" bIns="38100">
            <a:noAutofit/>
          </a:bodyPr>
          <a:lstStyle>
            <a:lvl1pPr marL="0" indent="0" eaLnBrk="1" fontAlgn="auto" latinLnBrk="0" hangingPunct="1">
              <a:buNone/>
              <a:defRPr kumimoji="0" lang="zh-CN" altLang="en-US" sz="1600" b="0" i="0" u="none" strike="noStrike" kern="1200" cap="none" spc="150" normalizeH="0" baseline="0" noProof="1">
                <a:solidFill>
                  <a:schemeClr val="tx1"/>
                </a:solidFill>
                <a:uFillTx/>
                <a:latin typeface="+mn-lt"/>
                <a:ea typeface="+mn-ea"/>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69930" y="1296000"/>
            <a:ext cx="5283242" cy="50400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6238877" y="1296000"/>
            <a:ext cx="5283242" cy="5040000"/>
          </a:xfrm>
        </p:spPr>
        <p:txBody>
          <a:bodyPr>
            <a:noAutofit/>
          </a:bodyPr>
          <a:lstStyle>
            <a:lvl1pPr>
              <a:defRPr sz="1600">
                <a:solidFill>
                  <a:schemeClr val="tx1">
                    <a:lumMod val="75000"/>
                    <a:lumOff val="25000"/>
                  </a:schemeClr>
                </a:solidFill>
              </a:defRPr>
            </a:lvl1pPr>
            <a:lvl2pPr>
              <a:defRPr sz="16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69930" y="1296000"/>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solidFill>
                <a:uFillTx/>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69925" y="1789043"/>
            <a:ext cx="5283200"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296000"/>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solidFill>
                <a:uFillTx/>
                <a:latin typeface="+mn-lt"/>
                <a:ea typeface="+mn-ea"/>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789043"/>
            <a:ext cx="5283242"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69930" y="1296000"/>
            <a:ext cx="5283242" cy="5040000"/>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3"/>
            </p:custDataLst>
          </p:nvPr>
        </p:nvSpPr>
        <p:spPr>
          <a:xfrm>
            <a:off x="6238925" y="1296000"/>
            <a:ext cx="5283242" cy="50400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mj-lt"/>
                <a:ea typeface="+mj-ea"/>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3"/>
            </p:custDataLst>
          </p:nvPr>
        </p:nvSpPr>
        <p:spPr>
          <a:xfrm>
            <a:off x="669925" y="952500"/>
            <a:ext cx="9828101" cy="5388907"/>
          </a:xfrm>
        </p:spPr>
        <p:txBody>
          <a:bodyPr vert="eaVert"/>
          <a:lstStyle>
            <a:lvl1pPr indent="0" eaLnBrk="1" fontAlgn="auto" latinLnBrk="0" hangingPunct="1">
              <a:defRPr>
                <a:solidFill>
                  <a:schemeClr val="tx1">
                    <a:lumMod val="75000"/>
                    <a:lumOff val="25000"/>
                  </a:schemeClr>
                </a:solidFill>
              </a:defRPr>
            </a:lvl1pPr>
            <a:lvl2pPr indent="0" eaLnBrk="1" fontAlgn="auto" latinLnBrk="0" hangingPunct="1">
              <a:defRPr>
                <a:solidFill>
                  <a:schemeClr val="tx1">
                    <a:lumMod val="75000"/>
                    <a:lumOff val="25000"/>
                  </a:schemeClr>
                </a:solidFill>
              </a:defRPr>
            </a:lvl2pPr>
            <a:lvl3pPr indent="0" eaLnBrk="1" fontAlgn="auto" latinLnBrk="0" hangingPunct="1">
              <a:defRPr>
                <a:solidFill>
                  <a:schemeClr val="tx1">
                    <a:lumMod val="75000"/>
                    <a:lumOff val="25000"/>
                  </a:schemeClr>
                </a:solidFill>
              </a:defRPr>
            </a:lvl3pPr>
            <a:lvl4pPr indent="0" eaLnBrk="1" fontAlgn="auto" latinLnBrk="0" hangingPunct="1">
              <a:defRPr>
                <a:solidFill>
                  <a:schemeClr val="tx1">
                    <a:lumMod val="75000"/>
                    <a:lumOff val="25000"/>
                  </a:schemeClr>
                </a:solidFill>
              </a:defRPr>
            </a:lvl4pPr>
            <a:lvl5pPr indent="0" eaLnBrk="1" fontAlgn="auto" latinLnBrk="0" hangingPunct="1">
              <a:defRPr>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1.xml"/><Relationship Id="rId16" Type="http://schemas.openxmlformats.org/officeDocument/2006/relationships/tags" Target="../tags/tag60.xml"/><Relationship Id="rId15" Type="http://schemas.openxmlformats.org/officeDocument/2006/relationships/tags" Target="../tags/tag59.xml"/><Relationship Id="rId14" Type="http://schemas.openxmlformats.org/officeDocument/2006/relationships/tags" Target="../tags/tag58.xml"/><Relationship Id="rId13" Type="http://schemas.openxmlformats.org/officeDocument/2006/relationships/tags" Target="../tags/tag57.xml"/><Relationship Id="rId12" Type="http://schemas.openxmlformats.org/officeDocument/2006/relationships/tags" Target="../tags/tag56.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DCDCDC"/>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69882" y="432000"/>
            <a:ext cx="10852237" cy="648000"/>
          </a:xfrm>
          <a:prstGeom prst="rect">
            <a:avLst/>
          </a:prstGeom>
        </p:spPr>
        <p:txBody>
          <a:bodyPr vert="horz" lIns="101600" tIns="38100" rIns="76200" bIns="38100" rtlCol="0" anchor="ctr"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69882" y="1296000"/>
            <a:ext cx="10852237" cy="5040000"/>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dirty="0"/>
          </a:p>
        </p:txBody>
      </p:sp>
      <p:sp>
        <p:nvSpPr>
          <p:cNvPr id="7"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txStyles>
    <p:titleStyle>
      <a:lvl1pPr algn="l" defTabSz="914400" rtl="0" eaLnBrk="1" fontAlgn="auto" latinLnBrk="0" hangingPunct="1">
        <a:lnSpc>
          <a:spcPct val="100000"/>
        </a:lnSpc>
        <a:spcBef>
          <a:spcPct val="0"/>
        </a:spcBef>
        <a:buNone/>
        <a:defRPr sz="2800" b="1" u="none" strike="noStrike" kern="1200" cap="none" spc="200" normalizeH="0">
          <a:solidFill>
            <a:schemeClr val="tx1"/>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mn-lt"/>
          <a:ea typeface="+mn-ea"/>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xml"/><Relationship Id="rId5" Type="http://schemas.openxmlformats.org/officeDocument/2006/relationships/tags" Target="../tags/tag63.xml"/><Relationship Id="rId4" Type="http://schemas.openxmlformats.org/officeDocument/2006/relationships/image" Target="../media/image1.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tags" Target="../tags/tag6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3.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4.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5.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76.xml"/><Relationship Id="rId2" Type="http://schemas.openxmlformats.org/officeDocument/2006/relationships/image" Target="../media/image12.png"/><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7.xml"/><Relationship Id="rId1" Type="http://schemas.openxmlformats.org/officeDocument/2006/relationships/image" Target="../media/image13.pn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78.xml"/><Relationship Id="rId2" Type="http://schemas.openxmlformats.org/officeDocument/2006/relationships/image" Target="../media/image15.png"/><Relationship Id="rId1" Type="http://schemas.openxmlformats.org/officeDocument/2006/relationships/image" Target="../media/image14.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9.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0.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1.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4.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3.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5.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6.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7.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8.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9.xml"/></Relationships>
</file>

<file path=ppt/slides/_rels/slide8.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71.xml"/><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tags" Target="../tags/tag70.xml"/></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72.xml"/><Relationship Id="rId2" Type="http://schemas.openxmlformats.org/officeDocument/2006/relationships/image" Target="../media/image7.png"/><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DCDCDC"/>
            </a:gs>
          </a:gsLst>
          <a:lin ang="5400000" scaled="0"/>
        </a:gradFill>
        <a:effectLst/>
      </p:bgPr>
    </p:bg>
    <p:spTree>
      <p:nvGrpSpPr>
        <p:cNvPr id="1" name=""/>
        <p:cNvGrpSpPr/>
        <p:nvPr/>
      </p:nvGrpSpPr>
      <p:grpSpPr>
        <a:xfrm>
          <a:off x="0" y="0"/>
          <a:ext cx="0" cy="0"/>
          <a:chOff x="0" y="0"/>
          <a:chExt cx="0" cy="0"/>
        </a:xfrm>
      </p:grpSpPr>
      <p:sp>
        <p:nvSpPr>
          <p:cNvPr id="3" name="副标题 2"/>
          <p:cNvSpPr>
            <a:spLocks noGrp="1"/>
          </p:cNvSpPr>
          <p:nvPr>
            <p:ph type="subTitle" idx="1"/>
            <p:custDataLst>
              <p:tags r:id="rId1"/>
            </p:custDataLst>
          </p:nvPr>
        </p:nvSpPr>
        <p:spPr>
          <a:xfrm>
            <a:off x="2385695" y="1192530"/>
            <a:ext cx="7893050" cy="951230"/>
          </a:xfrm>
        </p:spPr>
        <p:txBody>
          <a:bodyPr/>
          <a:lstStyle/>
          <a:p>
            <a:r>
              <a:rPr lang="zh-CN" altLang="en-US" sz="4000"/>
              <a:t>项目名称：人脸考勤小程序</a:t>
            </a:r>
            <a:endParaRPr lang="zh-CN" altLang="en-US" sz="4000"/>
          </a:p>
        </p:txBody>
      </p:sp>
      <p:sp>
        <p:nvSpPr>
          <p:cNvPr id="6" name="内容占位符 2"/>
          <p:cNvSpPr>
            <a:spLocks noGrp="1"/>
          </p:cNvSpPr>
          <p:nvPr/>
        </p:nvSpPr>
        <p:spPr>
          <a:xfrm>
            <a:off x="906145" y="2332990"/>
            <a:ext cx="10852150" cy="2734310"/>
          </a:xfrm>
          <a:prstGeom prst="rect">
            <a:avLst/>
          </a:prstGeo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a:sym typeface="+mn-ea"/>
              </a:rPr>
              <a:t>                                     </a:t>
            </a:r>
            <a:r>
              <a:rPr sz="2400">
                <a:sym typeface="+mn-ea"/>
              </a:rPr>
              <a:t>项目介绍人：莫欣妹</a:t>
            </a:r>
            <a:endParaRPr sz="2400">
              <a:sym typeface="+mn-ea"/>
            </a:endParaRPr>
          </a:p>
          <a:p>
            <a:pPr marL="0" indent="0">
              <a:buNone/>
            </a:pPr>
            <a:endParaRPr sz="2400">
              <a:sym typeface="+mn-ea"/>
            </a:endParaRPr>
          </a:p>
          <a:p>
            <a:pPr marL="0" indent="0">
              <a:buNone/>
            </a:pPr>
            <a:r>
              <a:rPr sz="2000">
                <a:sym typeface="+mn-ea"/>
              </a:rPr>
              <a:t>针对大学生课堂考勤失误、考勤作弊、考勤效率低的痛点，采用高德API和百度人脸识别API针对用户痛点做出的产品进行加值和优化。</a:t>
            </a:r>
            <a:endParaRPr sz="2000">
              <a:sym typeface="+mn-ea"/>
            </a:endParaRPr>
          </a:p>
          <a:p>
            <a:pPr marL="0" indent="0">
              <a:buNone/>
            </a:pPr>
            <a:endParaRPr lang="zh-CN" altLang="en-US" sz="1800"/>
          </a:p>
          <a:p>
            <a:endParaRPr sz="1800">
              <a:sym typeface="+mn-ea"/>
            </a:endParaRPr>
          </a:p>
          <a:p>
            <a:endParaRPr lang="zh-CN" altLang="en-US" sz="1800"/>
          </a:p>
        </p:txBody>
      </p:sp>
      <p:pic>
        <p:nvPicPr>
          <p:cNvPr id="12" name="背景">
            <a:hlinkClick r:id="" action="ppaction://media"/>
          </p:cNvPr>
          <p:cNvPicPr/>
          <p:nvPr>
            <a:audioFile r:link="rId2"/>
            <p:extLst>
              <p:ext uri="{DAA4B4D4-6D71-4841-9C94-3DE7FCFB9230}">
                <p14:media xmlns:p14="http://schemas.microsoft.com/office/powerpoint/2010/main" r:embed="rId3"/>
              </p:ext>
            </p:extLst>
          </p:nvPr>
        </p:nvPicPr>
        <p:blipFill>
          <a:blip r:embed="rId4"/>
          <a:stretch>
            <a:fillRect/>
          </a:stretch>
        </p:blipFill>
        <p:spPr>
          <a:xfrm>
            <a:off x="5848350" y="3181350"/>
            <a:ext cx="495300" cy="495300"/>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90000" numSld="999" showWhenStopped="0">
                <p:cTn id="7" repeatCount="indefinite" fill="hold" display="1">
                  <p:stCondLst>
                    <p:cond delay="indefinite"/>
                  </p:stCondLst>
                  <p:endCondLst>
                    <p:cond evt="onNext">
                      <p:tgtEl>
                        <p:sldTgt/>
                      </p:tgtEl>
                    </p:cond>
                    <p:cond evt="onPrev">
                      <p:tgtEl>
                        <p:sldTgt/>
                      </p:tgtEl>
                    </p:cond>
                    <p:cond evt="onStopAudio">
                      <p:tgtEl>
                        <p:sldTgt/>
                      </p:tgtEl>
                    </p:cond>
                  </p:endCondLst>
                </p:cTn>
                <p:tgtEl>
                  <p:spTgt spid="1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669925" y="431800"/>
            <a:ext cx="1783715" cy="647700"/>
          </a:xfrm>
        </p:spPr>
        <p:txBody>
          <a:bodyPr/>
          <a:p>
            <a:r>
              <a:rPr lang="zh-CN" altLang="en-US"/>
              <a:t>信息设计</a:t>
            </a:r>
            <a:endParaRPr lang="zh-CN" altLang="en-US"/>
          </a:p>
        </p:txBody>
      </p:sp>
      <p:pic>
        <p:nvPicPr>
          <p:cNvPr id="7" name="图片 6"/>
          <p:cNvPicPr>
            <a:picLocks noChangeAspect="1"/>
          </p:cNvPicPr>
          <p:nvPr/>
        </p:nvPicPr>
        <p:blipFill>
          <a:blip r:embed="rId1"/>
          <a:stretch>
            <a:fillRect/>
          </a:stretch>
        </p:blipFill>
        <p:spPr>
          <a:xfrm>
            <a:off x="2642235" y="97155"/>
            <a:ext cx="8498205" cy="6589395"/>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图片 5"/>
          <p:cNvPicPr>
            <a:picLocks noChangeAspect="1"/>
          </p:cNvPicPr>
          <p:nvPr/>
        </p:nvPicPr>
        <p:blipFill>
          <a:blip r:embed="rId1"/>
          <a:stretch>
            <a:fillRect/>
          </a:stretch>
        </p:blipFill>
        <p:spPr>
          <a:xfrm>
            <a:off x="1675130" y="1008380"/>
            <a:ext cx="9044940" cy="5417820"/>
          </a:xfrm>
          <a:prstGeom prst="rect">
            <a:avLst/>
          </a:prstGeom>
        </p:spPr>
      </p:pic>
      <p:sp>
        <p:nvSpPr>
          <p:cNvPr id="5" name="标题 4"/>
          <p:cNvSpPr>
            <a:spLocks noGrp="1"/>
          </p:cNvSpPr>
          <p:nvPr>
            <p:ph type="title"/>
          </p:nvPr>
        </p:nvSpPr>
        <p:spPr>
          <a:xfrm>
            <a:off x="203835" y="219075"/>
            <a:ext cx="1783715" cy="647700"/>
          </a:xfrm>
        </p:spPr>
        <p:txBody>
          <a:bodyPr/>
          <a:p>
            <a:r>
              <a:rPr lang="zh-CN" altLang="en-US"/>
              <a:t>结构图</a:t>
            </a:r>
            <a:endParaRPr lang="zh-CN" altLang="en-US"/>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669247" y="137995"/>
            <a:ext cx="10852237" cy="648000"/>
          </a:xfrm>
        </p:spPr>
        <p:txBody>
          <a:bodyPr/>
          <a:p>
            <a:r>
              <a:t>人脸对比之</a:t>
            </a:r>
            <a:r>
              <a:rPr lang="en-US" altLang="zh-CN"/>
              <a:t>API</a:t>
            </a:r>
            <a:r>
              <a:t>输入</a:t>
            </a:r>
          </a:p>
        </p:txBody>
      </p:sp>
      <p:pic>
        <p:nvPicPr>
          <p:cNvPr id="6" name="图片 5"/>
          <p:cNvPicPr>
            <a:picLocks noChangeAspect="1"/>
          </p:cNvPicPr>
          <p:nvPr/>
        </p:nvPicPr>
        <p:blipFill>
          <a:blip r:embed="rId1"/>
          <a:stretch>
            <a:fillRect/>
          </a:stretch>
        </p:blipFill>
        <p:spPr>
          <a:xfrm>
            <a:off x="751840" y="996315"/>
            <a:ext cx="10901045" cy="5158105"/>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57200" y="219075"/>
            <a:ext cx="3691890" cy="647700"/>
          </a:xfrm>
        </p:spPr>
        <p:txBody>
          <a:bodyPr/>
          <a:p>
            <a:r>
              <a:t>人脸对比之</a:t>
            </a:r>
            <a:r>
              <a:rPr lang="en-US" altLang="zh-CN"/>
              <a:t>API</a:t>
            </a:r>
            <a:r>
              <a:t>输出</a:t>
            </a:r>
          </a:p>
        </p:txBody>
      </p:sp>
      <p:sp>
        <p:nvSpPr>
          <p:cNvPr id="6" name="标题 1"/>
          <p:cNvSpPr>
            <a:spLocks noGrp="1"/>
          </p:cNvSpPr>
          <p:nvPr/>
        </p:nvSpPr>
        <p:spPr>
          <a:xfrm>
            <a:off x="6887845" y="219075"/>
            <a:ext cx="3762375" cy="647700"/>
          </a:xfrm>
          <a:prstGeom prst="rect">
            <a:avLst/>
          </a:prstGeom>
        </p:spPr>
        <p:txBody>
          <a:bodyPr vert="horz" lIns="101600" tIns="38100" rIns="76200" bIns="38100" rtlCol="0" anchor="ctr" anchorCtr="0">
            <a:noAutofit/>
          </a:bodyPr>
          <a:lstStyle>
            <a:lvl1pPr marL="0" marR="0" algn="l" defTabSz="914400" rtl="0" eaLnBrk="1" fontAlgn="auto" latinLnBrk="0" hangingPunct="1">
              <a:lnSpc>
                <a:spcPct val="100000"/>
              </a:lnSpc>
              <a:spcBef>
                <a:spcPct val="0"/>
              </a:spcBef>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r>
              <a:rPr lang="zh-CN" altLang="en-US"/>
              <a:t>人脸对比测试结果</a:t>
            </a:r>
            <a:endParaRPr lang="zh-CN" altLang="en-US"/>
          </a:p>
        </p:txBody>
      </p:sp>
      <p:pic>
        <p:nvPicPr>
          <p:cNvPr id="9" name="图片 8"/>
          <p:cNvPicPr>
            <a:picLocks noChangeAspect="1"/>
          </p:cNvPicPr>
          <p:nvPr/>
        </p:nvPicPr>
        <p:blipFill>
          <a:blip r:embed="rId1"/>
          <a:stretch>
            <a:fillRect/>
          </a:stretch>
        </p:blipFill>
        <p:spPr>
          <a:xfrm>
            <a:off x="457200" y="1485900"/>
            <a:ext cx="4212590" cy="4533265"/>
          </a:xfrm>
          <a:prstGeom prst="rect">
            <a:avLst/>
          </a:prstGeom>
        </p:spPr>
      </p:pic>
      <p:pic>
        <p:nvPicPr>
          <p:cNvPr id="10" name="图片 9"/>
          <p:cNvPicPr>
            <a:picLocks noChangeAspect="1"/>
          </p:cNvPicPr>
          <p:nvPr/>
        </p:nvPicPr>
        <p:blipFill>
          <a:blip r:embed="rId2"/>
          <a:stretch>
            <a:fillRect/>
          </a:stretch>
        </p:blipFill>
        <p:spPr>
          <a:xfrm>
            <a:off x="5232400" y="1699895"/>
            <a:ext cx="6570980" cy="343852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活体检测之</a:t>
            </a:r>
            <a:r>
              <a:rPr lang="en-US" altLang="zh-CN">
                <a:sym typeface="+mn-ea"/>
              </a:rPr>
              <a:t>API</a:t>
            </a:r>
            <a:r>
              <a:rPr>
                <a:sym typeface="+mn-ea"/>
              </a:rPr>
              <a:t>输入</a:t>
            </a:r>
            <a:endParaRPr>
              <a:sym typeface="+mn-ea"/>
            </a:endParaRPr>
          </a:p>
        </p:txBody>
      </p:sp>
      <p:pic>
        <p:nvPicPr>
          <p:cNvPr id="5" name="图片 4"/>
          <p:cNvPicPr>
            <a:picLocks noChangeAspect="1"/>
          </p:cNvPicPr>
          <p:nvPr/>
        </p:nvPicPr>
        <p:blipFill>
          <a:blip r:embed="rId1"/>
          <a:stretch>
            <a:fillRect/>
          </a:stretch>
        </p:blipFill>
        <p:spPr>
          <a:xfrm>
            <a:off x="852170" y="1153795"/>
            <a:ext cx="10245090" cy="5414010"/>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669882" y="209115"/>
            <a:ext cx="10852237" cy="648000"/>
          </a:xfrm>
        </p:spPr>
        <p:txBody>
          <a:bodyPr/>
          <a:p>
            <a:r>
              <a:rPr>
                <a:sym typeface="+mn-ea"/>
              </a:rPr>
              <a:t>活体检测之</a:t>
            </a:r>
            <a:r>
              <a:rPr lang="en-US" altLang="zh-CN">
                <a:sym typeface="+mn-ea"/>
              </a:rPr>
              <a:t>API</a:t>
            </a:r>
            <a:r>
              <a:rPr>
                <a:sym typeface="+mn-ea"/>
              </a:rPr>
              <a:t>输出</a:t>
            </a:r>
            <a:endParaRPr lang="zh-CN" altLang="en-US"/>
          </a:p>
        </p:txBody>
      </p:sp>
      <p:pic>
        <p:nvPicPr>
          <p:cNvPr id="6" name="图片 5"/>
          <p:cNvPicPr>
            <a:picLocks noChangeAspect="1"/>
          </p:cNvPicPr>
          <p:nvPr/>
        </p:nvPicPr>
        <p:blipFill>
          <a:blip r:embed="rId1"/>
          <a:stretch>
            <a:fillRect/>
          </a:stretch>
        </p:blipFill>
        <p:spPr>
          <a:xfrm>
            <a:off x="792480" y="856615"/>
            <a:ext cx="4108450" cy="5828030"/>
          </a:xfrm>
          <a:prstGeom prst="rect">
            <a:avLst/>
          </a:prstGeom>
        </p:spPr>
      </p:pic>
      <p:pic>
        <p:nvPicPr>
          <p:cNvPr id="7" name="图片 6"/>
          <p:cNvPicPr>
            <a:picLocks noChangeAspect="1"/>
          </p:cNvPicPr>
          <p:nvPr/>
        </p:nvPicPr>
        <p:blipFill>
          <a:blip r:embed="rId2"/>
          <a:stretch>
            <a:fillRect/>
          </a:stretch>
        </p:blipFill>
        <p:spPr>
          <a:xfrm>
            <a:off x="5378450" y="856615"/>
            <a:ext cx="4385945" cy="580580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百度人脸识别API与Face++人脸识别API使用比较</a:t>
            </a:r>
            <a:endParaRPr lang="zh-CN" altLang="en-US"/>
          </a:p>
        </p:txBody>
      </p:sp>
      <p:sp>
        <p:nvSpPr>
          <p:cNvPr id="3" name="内容占位符 2"/>
          <p:cNvSpPr>
            <a:spLocks noGrp="1"/>
          </p:cNvSpPr>
          <p:nvPr>
            <p:ph idx="1"/>
          </p:nvPr>
        </p:nvSpPr>
        <p:spPr>
          <a:xfrm>
            <a:off x="730885" y="1079500"/>
            <a:ext cx="10852150" cy="5073015"/>
          </a:xfrm>
        </p:spPr>
        <p:txBody>
          <a:bodyPr/>
          <a:p>
            <a:pPr marL="0" indent="0">
              <a:buNone/>
            </a:pPr>
            <a:endParaRPr lang="zh-CN" altLang="en-US"/>
          </a:p>
          <a:p>
            <a:r>
              <a:rPr lang="zh-CN" altLang="en-US" sz="2000"/>
              <a:t>性价比：从性价比来看，与Face++对比，百度API有更多的免费额度给我们使用，百度一些基础服务API，如人脸对比，活体检测等一些基础服务API可以供我们免费调用，而且调用量可以扩充至更多。百度API产品价格。而Face++API的性价比明显比百度API低，它的产品价格相对来说没有百度API的实惠，而且有很多基础服务API不提供面试使用或者免费测试。</a:t>
            </a:r>
            <a:endParaRPr lang="zh-CN" altLang="en-US" sz="2000"/>
          </a:p>
          <a:p>
            <a:r>
              <a:rPr lang="zh-CN" altLang="en-US" sz="2000"/>
              <a:t>成熟度：从成熟度来看，对比Face++，百度人脸识别API对识别的图片像素和质量更高；所以，相对而言百度人脸识别技术比Face++的人脸识别技术准确率更高。 百度人脸识别API的使用成熟度。而Face++人脸识别技术对识别图片的像素和质量并不是很高，所以其准确率比百度的较低。</a:t>
            </a:r>
            <a:endParaRPr lang="zh-CN" altLang="en-US" sz="2000"/>
          </a:p>
          <a:p>
            <a:pPr marL="0" indent="0">
              <a:buNone/>
            </a:pPr>
            <a:endParaRPr lang="zh-CN" altLang="en-US" sz="2000"/>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高德地图API和百度地图API的使用比较</a:t>
            </a:r>
            <a:endParaRPr lang="zh-CN" altLang="en-US"/>
          </a:p>
        </p:txBody>
      </p:sp>
      <p:sp>
        <p:nvSpPr>
          <p:cNvPr id="3" name="内容占位符 2"/>
          <p:cNvSpPr>
            <a:spLocks noGrp="1"/>
          </p:cNvSpPr>
          <p:nvPr>
            <p:ph idx="1"/>
          </p:nvPr>
        </p:nvSpPr>
        <p:spPr/>
        <p:txBody>
          <a:bodyPr/>
          <a:p>
            <a:pPr marL="0" indent="0">
              <a:buNone/>
            </a:pPr>
            <a:endParaRPr lang="zh-CN" altLang="en-US"/>
          </a:p>
          <a:p>
            <a:r>
              <a:rPr sz="2000">
                <a:sym typeface="+mn-ea"/>
              </a:rPr>
              <a:t>高地地图更注重的是导航功能，而百度注重生活的功能，针对实景功能 三维效果逼真，方便用户能够精准的找出目的位置。但是针对开发者人群来说，高德地图的的支持面更高，对平台适用性也更好（Android、IOS、windows phone、Win8、web）。</a:t>
            </a:r>
            <a:endParaRPr sz="2000">
              <a:sym typeface="+mn-ea"/>
            </a:endParaRPr>
          </a:p>
          <a:p>
            <a:r>
              <a:rPr sz="2000">
                <a:sym typeface="+mn-ea"/>
              </a:rPr>
              <a:t>高德地图对开发者更友好一些，高德是iOS的体验。其次，高德更加适合新手，几乎有各种功能；并且API十分简单容易上手，高德一行代码，百度最少要五六行；数据量也不错，郊区poi&lt;无关键字&gt;搜索随便都有几十个。从API上来看高德确实比百度要好的多，百度的API代码写得比较古老。</a:t>
            </a:r>
            <a:endParaRPr sz="2000">
              <a:sym typeface="+mn-ea"/>
            </a:endParaRPr>
          </a:p>
          <a:p>
            <a:endParaRPr lang="zh-CN" altLang="en-US" sz="2000"/>
          </a:p>
          <a:p>
            <a:pPr marL="0" indent="0">
              <a:buNone/>
            </a:pPr>
            <a:endParaRPr lang="zh-CN" altLang="en-US" sz="2000"/>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人脸识别AI错误率</a:t>
            </a:r>
            <a:endParaRPr lang="zh-CN" altLang="en-US"/>
          </a:p>
        </p:txBody>
      </p:sp>
      <p:sp>
        <p:nvSpPr>
          <p:cNvPr id="3" name="内容占位符 2"/>
          <p:cNvSpPr>
            <a:spLocks noGrp="1"/>
          </p:cNvSpPr>
          <p:nvPr>
            <p:ph idx="1"/>
          </p:nvPr>
        </p:nvSpPr>
        <p:spPr/>
        <p:txBody>
          <a:bodyPr/>
          <a:p>
            <a:endParaRPr lang="zh-CN" altLang="en-US"/>
          </a:p>
          <a:p>
            <a:r>
              <a:rPr lang="zh-CN" altLang="en-US" sz="2000"/>
              <a:t>人工智能权威学者吴恩达表示：目前，图像识别的错误率已经降到0.3%了，百度在人脸识别领域比其他国际上领先的大公司要做的好，我们在人脸识别只有0.3%的错误率。而且百度人脸识别错误率低于谷歌，比如，在人脸识别方面，google的6000对人脸识别错误百分比为0.37%，百度为0.16%。</a:t>
            </a:r>
            <a:endParaRPr lang="zh-CN" altLang="en-US" sz="2000"/>
          </a:p>
          <a:p>
            <a:endParaRPr lang="zh-CN" altLang="en-US" sz="2000"/>
          </a:p>
          <a:p>
            <a:pPr marL="0" indent="0">
              <a:buNone/>
            </a:pPr>
            <a:endParaRPr lang="zh-CN" altLang="en-US" sz="2000"/>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人脸识别现在及未来发展性</a:t>
            </a:r>
            <a:endParaRPr lang="zh-CN" altLang="en-US"/>
          </a:p>
        </p:txBody>
      </p:sp>
      <p:sp>
        <p:nvSpPr>
          <p:cNvPr id="3" name="内容占位符 2"/>
          <p:cNvSpPr>
            <a:spLocks noGrp="1"/>
          </p:cNvSpPr>
          <p:nvPr>
            <p:ph idx="1"/>
          </p:nvPr>
        </p:nvSpPr>
        <p:spPr/>
        <p:txBody>
          <a:bodyPr/>
          <a:p>
            <a:pPr marL="0" indent="0">
              <a:buNone/>
            </a:pPr>
            <a:endParaRPr lang="zh-CN" altLang="en-US"/>
          </a:p>
          <a:p>
            <a:r>
              <a:rPr lang="zh-CN" altLang="en-US" sz="2000"/>
              <a:t>2019年，9月26日，百度在深圳召开了百度大脑人脸识别新产品及伙伴计划发布会。会上，百度公开了人脸识别技术的最新进展，并首次公布了人脸识别发展的重要数据。通过分析百度人脸识别的发展现状，一定程度反映了人脸识别行业发展现状及未来发展动向。从整体人脸识别行业来看，人脸识别的应用场景随着生态体现的完善，覆盖范围也将不断扩大。未来，随着人脸识别技术的不断深入探索，无论是应用场景以及应用方式，都将朝着多元化方向发展。</a:t>
            </a:r>
            <a:endParaRPr lang="zh-CN" altLang="en-US" sz="2000"/>
          </a:p>
          <a:p>
            <a:endParaRPr lang="zh-CN" altLang="en-US" sz="2000"/>
          </a:p>
          <a:p>
            <a:r>
              <a:rPr lang="zh-CN" altLang="en-US" sz="2000"/>
              <a:t>https://www.iyiou.com/intelligence/insight116384.html</a:t>
            </a:r>
            <a:endParaRPr lang="zh-CN" altLang="en-US" sz="2000"/>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52127" y="442160"/>
            <a:ext cx="10852237" cy="648000"/>
          </a:xfrm>
        </p:spPr>
        <p:txBody>
          <a:bodyPr/>
          <a:p>
            <a:r>
              <a:rPr lang="zh-CN" altLang="en-US"/>
              <a:t>加值宣言</a:t>
            </a:r>
            <a:endParaRPr lang="zh-CN" altLang="en-US"/>
          </a:p>
        </p:txBody>
      </p:sp>
      <p:sp>
        <p:nvSpPr>
          <p:cNvPr id="3" name="内容占位符 2"/>
          <p:cNvSpPr>
            <a:spLocks noGrp="1"/>
          </p:cNvSpPr>
          <p:nvPr>
            <p:ph idx="1"/>
          </p:nvPr>
        </p:nvSpPr>
        <p:spPr/>
        <p:txBody>
          <a:bodyPr/>
          <a:p>
            <a:r>
              <a:rPr sz="2000">
                <a:cs typeface="+mn-lt"/>
                <a:sym typeface="+mn-ea"/>
              </a:rPr>
              <a:t>大学上课考勤是必须的，平时上课考勤方式都是通过课代表一个一个名字念过，学生喊“到”的低效率考勤过程。然而，课代表念名字考勤期间还会出现念错名字、答了“到”课代表没有听到，同学代替别人答“到”（考勤作弊）等因为人工操作不当所带来的错误；其次，随着一个一个名字念过，浪费了课堂时间，影响了教学质量。</a:t>
            </a:r>
            <a:endParaRPr sz="2000">
              <a:cs typeface="+mn-lt"/>
              <a:sym typeface="+mn-ea"/>
            </a:endParaRPr>
          </a:p>
          <a:p>
            <a:r>
              <a:rPr sz="2000">
                <a:cs typeface="+mn-lt"/>
                <a:sym typeface="+mn-ea"/>
              </a:rPr>
              <a:t>但是随着人工智能的发展，对于这些因为人工操作造成的失误是可以价值和优化的。所以，针对大学生课堂考勤失误、考勤作弊、考勤效率低的痛点，现将采用高德API和百度人脸识别API针对用户痛点做出的产品进行加值和优化。</a:t>
            </a:r>
            <a:endParaRPr sz="2000">
              <a:cs typeface="+mn-lt"/>
              <a:sym typeface="+mn-ea"/>
            </a:endParaRPr>
          </a:p>
          <a:p>
            <a:r>
              <a:rPr sz="2000">
                <a:cs typeface="+mn-lt"/>
                <a:sym typeface="+mn-ea"/>
              </a:rPr>
              <a:t>主要：运用机器学习中人脸识别中的人脸对比和活体检测功能，通过识别图片中的目标用户是否为活体「真人」，比对识别图片中的目标用户与信息采集库中的目标用户图片中人脸的相似度，并返回相似度分值。辅助：还运用了高德地图API中的定位功能，对目标用户实现实时及精准的定位。</a:t>
            </a:r>
            <a:endParaRPr lang="zh-CN" altLang="en-US" sz="2000">
              <a:cs typeface="+mn-lt"/>
            </a:endParaRPr>
          </a:p>
          <a:p>
            <a:endParaRPr sz="1800">
              <a:sym typeface="+mn-ea"/>
            </a:endParaRPr>
          </a:p>
          <a:p>
            <a:endParaRPr lang="zh-CN" altLang="en-US" sz="1800"/>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077970" y="2592705"/>
            <a:ext cx="4453255" cy="647700"/>
          </a:xfrm>
        </p:spPr>
        <p:txBody>
          <a:bodyPr/>
          <a:p>
            <a:r>
              <a:rPr lang="zh-CN" altLang="en-US" sz="4000"/>
              <a:t>谢谢大家的观看</a:t>
            </a:r>
            <a:endParaRPr lang="zh-CN" altLang="en-US" sz="4000"/>
          </a:p>
        </p:txBody>
      </p:sp>
      <p:sp>
        <p:nvSpPr>
          <p:cNvPr id="4" name="文本框 3"/>
          <p:cNvSpPr txBox="1"/>
          <p:nvPr/>
        </p:nvSpPr>
        <p:spPr>
          <a:xfrm>
            <a:off x="2210435" y="4493260"/>
            <a:ext cx="8996045" cy="368300"/>
          </a:xfrm>
          <a:prstGeom prst="rect">
            <a:avLst/>
          </a:prstGeom>
          <a:noFill/>
        </p:spPr>
        <p:txBody>
          <a:bodyPr wrap="square" rtlCol="0">
            <a:spAutoFit/>
          </a:bodyPr>
          <a:p>
            <a:r>
              <a:rPr lang="en-US" altLang="zh-CN"/>
              <a:t>PRD</a:t>
            </a:r>
            <a:r>
              <a:rPr lang="zh-CN" altLang="en-US"/>
              <a:t>链接：https://github.com/NFUNM067/API_ML_AI/blob/master/README.md</a:t>
            </a:r>
            <a:endParaRPr lang="zh-CN" altLang="en-US"/>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055327" y="452320"/>
            <a:ext cx="10852237" cy="648000"/>
          </a:xfrm>
        </p:spPr>
        <p:txBody>
          <a:bodyPr/>
          <a:p>
            <a:r>
              <a:rPr lang="zh-CN" altLang="en-US"/>
              <a:t>核心价值宣言（最小可行性产品）</a:t>
            </a:r>
            <a:endParaRPr lang="zh-CN" altLang="en-US"/>
          </a:p>
        </p:txBody>
      </p:sp>
      <p:sp>
        <p:nvSpPr>
          <p:cNvPr id="3" name="内容占位符 2"/>
          <p:cNvSpPr>
            <a:spLocks noGrp="1"/>
          </p:cNvSpPr>
          <p:nvPr>
            <p:ph idx="1"/>
          </p:nvPr>
        </p:nvSpPr>
        <p:spPr>
          <a:xfrm>
            <a:off x="669925" y="2504440"/>
            <a:ext cx="10852150" cy="2216785"/>
          </a:xfrm>
        </p:spPr>
        <p:txBody>
          <a:bodyPr/>
          <a:p>
            <a:r>
              <a:rPr lang="zh-CN" altLang="en-US" sz="2000"/>
              <a:t>着眼于用户的最基本需求，解决大学生课堂考勤失误、考勤作弊、考勤效率低的问题，给用户提供有针对性的人脸考勤的最基础服务，开发一个低成本，高效率，防作弊的智能人脸考勤小程序。</a:t>
            </a:r>
            <a:endParaRPr lang="zh-CN" altLang="en-US" sz="2000"/>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82607" y="432000"/>
            <a:ext cx="10852237" cy="648000"/>
          </a:xfrm>
        </p:spPr>
        <p:txBody>
          <a:bodyPr/>
          <a:p>
            <a:r>
              <a:rPr lang="zh-CN" altLang="en-US"/>
              <a:t>用户痛点宣言</a:t>
            </a:r>
            <a:endParaRPr lang="zh-CN" altLang="en-US"/>
          </a:p>
        </p:txBody>
      </p:sp>
      <p:sp>
        <p:nvSpPr>
          <p:cNvPr id="3" name="内容占位符 2"/>
          <p:cNvSpPr>
            <a:spLocks noGrp="1"/>
          </p:cNvSpPr>
          <p:nvPr>
            <p:ph idx="1"/>
          </p:nvPr>
        </p:nvSpPr>
        <p:spPr>
          <a:xfrm>
            <a:off x="669882" y="1079465"/>
            <a:ext cx="10852237" cy="5041355"/>
          </a:xfrm>
        </p:spPr>
        <p:txBody>
          <a:bodyPr/>
          <a:p>
            <a:pPr marL="0" indent="0">
              <a:buNone/>
            </a:pPr>
            <a:endParaRPr lang="zh-CN" altLang="en-US"/>
          </a:p>
          <a:p>
            <a:pPr marL="0" indent="0">
              <a:buNone/>
            </a:pPr>
            <a:r>
              <a:rPr lang="zh-CN" altLang="en-US" sz="2000"/>
              <a:t>用户痛点：</a:t>
            </a:r>
            <a:endParaRPr lang="zh-CN" altLang="en-US" sz="2000"/>
          </a:p>
          <a:p>
            <a:r>
              <a:rPr lang="zh-CN" altLang="en-US" sz="2000"/>
              <a:t>场景一：课堂考勤时，课代表念错名字，导致某同学没有听清楚是自己名字；某同学答了“到”课代表没有听到，误记录了某同学旷课。</a:t>
            </a:r>
            <a:endParaRPr lang="zh-CN" altLang="en-US" sz="2000"/>
          </a:p>
          <a:p>
            <a:r>
              <a:rPr lang="zh-CN" altLang="en-US" sz="2000"/>
              <a:t>场景二：课堂考勤时，某同学帮助逃课的朋友答了“到”，课代表并不知道答“到”的不是逃课某同学本人，所以以为逃课某同学来上课了。（考勤作弊）</a:t>
            </a:r>
            <a:endParaRPr lang="zh-CN" altLang="en-US" sz="2000"/>
          </a:p>
          <a:p>
            <a:r>
              <a:rPr lang="zh-CN" altLang="en-US" sz="2000"/>
              <a:t>场景三：某专业课上进行课堂考勤，但是由于考勤人数多，用了15分钟考勤，导致老师课堂内容没有讲完，影响了教学质量。</a:t>
            </a:r>
            <a:endParaRPr lang="zh-CN" altLang="en-US" sz="2000"/>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953727" y="442160"/>
            <a:ext cx="10852237" cy="648000"/>
          </a:xfrm>
        </p:spPr>
        <p:txBody>
          <a:bodyPr/>
          <a:p>
            <a:r>
              <a:rPr lang="zh-CN" altLang="en-US"/>
              <a:t>AI概率性考量</a:t>
            </a:r>
            <a:endParaRPr lang="zh-CN" altLang="en-US"/>
          </a:p>
        </p:txBody>
      </p:sp>
      <p:sp>
        <p:nvSpPr>
          <p:cNvPr id="3" name="内容占位符 2"/>
          <p:cNvSpPr>
            <a:spLocks noGrp="1"/>
          </p:cNvSpPr>
          <p:nvPr>
            <p:ph idx="1"/>
          </p:nvPr>
        </p:nvSpPr>
        <p:spPr/>
        <p:txBody>
          <a:bodyPr/>
          <a:p>
            <a:pPr marL="0" indent="0">
              <a:buNone/>
            </a:pPr>
            <a:r>
              <a:rPr lang="zh-CN" altLang="en-US" sz="2000"/>
              <a:t>百度人脸识别的人脸对比和活体检测技术，有三大保证：</a:t>
            </a:r>
            <a:endParaRPr lang="zh-CN" altLang="en-US" sz="2000"/>
          </a:p>
          <a:p>
            <a:r>
              <a:rPr lang="zh-CN" altLang="en-US" sz="2000"/>
              <a:t>服务高效稳定：提供企业级稳定、精确的大流量服务，拥有较高可用性、弹性灵活的高并发承载，可靠性保障高达99.99%</a:t>
            </a:r>
            <a:endParaRPr lang="zh-CN" altLang="en-US" sz="2000"/>
          </a:p>
          <a:p>
            <a:r>
              <a:rPr lang="zh-CN" altLang="en-US" sz="2000"/>
              <a:t>高精度识别：百度人脸识别技术国际领先，识别准确率超过99%，在多个国际公开竞赛排名第一</a:t>
            </a:r>
            <a:endParaRPr lang="zh-CN" altLang="en-US" sz="2000"/>
          </a:p>
          <a:p>
            <a:r>
              <a:rPr lang="zh-CN" altLang="en-US" sz="2000"/>
              <a:t>响应速度快：人脸识别中的人脸比对和活体检测功能，支持百万级超大型人脸库，可实现毫秒级快速识别对比</a:t>
            </a:r>
            <a:endParaRPr lang="zh-CN" altLang="en-US" sz="2000"/>
          </a:p>
          <a:p>
            <a:r>
              <a:rPr lang="zh-CN" altLang="en-US" sz="2000"/>
              <a:t>所以，该产品利用了人脸识别中的人脸对比和活体检测通过现场获取用户人脸图片，进行人脸识别判断考勤结果。这两个功能技术不仅识别准确率较高，而且人脸识别速度以毫秒快速识别对比，2秒内完成人脸捕捉，普遍情况下都可以使用。该产品因环境因素或者拍照造成识别不准确的状况，概率较小为少数事件，对正面影响并不大。</a:t>
            </a:r>
            <a:endParaRPr lang="zh-CN" altLang="en-US" sz="2000"/>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933407" y="452320"/>
            <a:ext cx="10852237" cy="648000"/>
          </a:xfrm>
        </p:spPr>
        <p:txBody>
          <a:bodyPr/>
          <a:p>
            <a:r>
              <a:rPr lang="zh-CN" altLang="en-US"/>
              <a:t>需求列表</a:t>
            </a:r>
            <a:endParaRPr lang="zh-CN" altLang="en-US"/>
          </a:p>
        </p:txBody>
      </p:sp>
      <p:pic>
        <p:nvPicPr>
          <p:cNvPr id="6" name="内容占位符 5"/>
          <p:cNvPicPr>
            <a:picLocks noChangeAspect="1"/>
          </p:cNvPicPr>
          <p:nvPr>
            <p:ph idx="1"/>
          </p:nvPr>
        </p:nvPicPr>
        <p:blipFill>
          <a:blip r:embed="rId1"/>
          <a:stretch>
            <a:fillRect/>
          </a:stretch>
        </p:blipFill>
        <p:spPr>
          <a:xfrm>
            <a:off x="708025" y="2369185"/>
            <a:ext cx="10775950" cy="2454910"/>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024847" y="462480"/>
            <a:ext cx="10852237" cy="648000"/>
          </a:xfrm>
        </p:spPr>
        <p:txBody>
          <a:bodyPr/>
          <a:p>
            <a:r>
              <a:rPr>
                <a:sym typeface="+mn-ea"/>
              </a:rPr>
              <a:t>具体应用场景</a:t>
            </a:r>
            <a:endParaRPr lang="zh-CN" altLang="en-US"/>
          </a:p>
        </p:txBody>
      </p:sp>
      <p:sp>
        <p:nvSpPr>
          <p:cNvPr id="3" name="内容占位符 2"/>
          <p:cNvSpPr>
            <a:spLocks noGrp="1"/>
          </p:cNvSpPr>
          <p:nvPr>
            <p:ph idx="1"/>
          </p:nvPr>
        </p:nvSpPr>
        <p:spPr/>
        <p:txBody>
          <a:bodyPr/>
          <a:p>
            <a:pPr marL="0" indent="0">
              <a:buNone/>
            </a:pPr>
            <a:endParaRPr lang="zh-CN" altLang="en-US" sz="2000"/>
          </a:p>
          <a:p>
            <a:r>
              <a:rPr lang="zh-CN" altLang="en-US" sz="2000"/>
              <a:t>上课时，老师要进行课堂考勤，老师觉得如果用一个一个名字念过，学生答“到”的方式考勤的话太浪费时间了。但是，老师发现最近有一个小程序可以帮助她高效率完成课堂考勤过程。于是叫同学拿出手机，打开人脸考勤小程序，让所有同学在人脸考勤小程序上通过人脸识别同时考勤，快速完成了课堂考勤。</a:t>
            </a:r>
            <a:endParaRPr lang="zh-CN" altLang="en-US" sz="2000"/>
          </a:p>
          <a:p>
            <a:r>
              <a:rPr lang="zh-CN" altLang="en-US" sz="2000"/>
              <a:t>在上课的时候老师看到来上课的同学人数很少，进行了课堂考勤，然而课代表点完名后发现答“到”的人数比来上课的人数多了十几个。因为老师并不认识全部学生，所以并不知道哪位学生考勤作弊了。但是，老师发现最近有一个小程序可以帮助她很快找出考勤作弊的学生，于是叫学生打开人脸考勤小程序，快速完成了考勤，查看了考勤记录发现了考勤作弊的十几个学生是谁。</a:t>
            </a:r>
            <a:endParaRPr lang="zh-CN" altLang="en-US" sz="2000"/>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558122" y="188795"/>
            <a:ext cx="10852237" cy="648000"/>
          </a:xfrm>
        </p:spPr>
        <p:txBody>
          <a:bodyPr/>
          <a:p>
            <a:r>
              <a:rPr lang="zh-CN" altLang="en-US"/>
              <a:t>交互及界面设计</a:t>
            </a:r>
            <a:endParaRPr lang="zh-CN" altLang="en-US"/>
          </a:p>
        </p:txBody>
      </p:sp>
      <p:pic>
        <p:nvPicPr>
          <p:cNvPr id="5" name="图片 4"/>
          <p:cNvPicPr>
            <a:picLocks noChangeAspect="1"/>
          </p:cNvPicPr>
          <p:nvPr>
            <p:custDataLst>
              <p:tags r:id="rId1"/>
            </p:custDataLst>
          </p:nvPr>
        </p:nvPicPr>
        <p:blipFill>
          <a:blip r:embed="rId2"/>
          <a:stretch>
            <a:fillRect/>
          </a:stretch>
        </p:blipFill>
        <p:spPr>
          <a:xfrm>
            <a:off x="457200" y="917575"/>
            <a:ext cx="3284220" cy="5615940"/>
          </a:xfrm>
          <a:prstGeom prst="rect">
            <a:avLst/>
          </a:prstGeom>
        </p:spPr>
      </p:pic>
      <p:pic>
        <p:nvPicPr>
          <p:cNvPr id="6" name="图片 5"/>
          <p:cNvPicPr>
            <a:picLocks noChangeAspect="1"/>
          </p:cNvPicPr>
          <p:nvPr/>
        </p:nvPicPr>
        <p:blipFill>
          <a:blip r:embed="rId3"/>
          <a:stretch>
            <a:fillRect/>
          </a:stretch>
        </p:blipFill>
        <p:spPr>
          <a:xfrm>
            <a:off x="4003675" y="951865"/>
            <a:ext cx="3169920" cy="5547360"/>
          </a:xfrm>
          <a:prstGeom prst="rect">
            <a:avLst/>
          </a:prstGeom>
        </p:spPr>
      </p:pic>
      <p:pic>
        <p:nvPicPr>
          <p:cNvPr id="7" name="图片 6"/>
          <p:cNvPicPr>
            <a:picLocks noChangeAspect="1"/>
          </p:cNvPicPr>
          <p:nvPr/>
        </p:nvPicPr>
        <p:blipFill>
          <a:blip r:embed="rId4"/>
          <a:stretch>
            <a:fillRect/>
          </a:stretch>
        </p:blipFill>
        <p:spPr>
          <a:xfrm>
            <a:off x="7359650" y="925195"/>
            <a:ext cx="3817620" cy="5608320"/>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382270" y="501650"/>
            <a:ext cx="3535680" cy="5692140"/>
          </a:xfrm>
          <a:prstGeom prst="rect">
            <a:avLst/>
          </a:prstGeom>
        </p:spPr>
      </p:pic>
      <p:pic>
        <p:nvPicPr>
          <p:cNvPr id="5" name="图片 4"/>
          <p:cNvPicPr>
            <a:picLocks noChangeAspect="1"/>
          </p:cNvPicPr>
          <p:nvPr/>
        </p:nvPicPr>
        <p:blipFill>
          <a:blip r:embed="rId2"/>
          <a:stretch>
            <a:fillRect/>
          </a:stretch>
        </p:blipFill>
        <p:spPr>
          <a:xfrm>
            <a:off x="4063365" y="476885"/>
            <a:ext cx="3497580" cy="5669280"/>
          </a:xfrm>
          <a:prstGeom prst="rect">
            <a:avLst/>
          </a:prstGeom>
        </p:spPr>
      </p:pic>
      <p:sp>
        <p:nvSpPr>
          <p:cNvPr id="6" name="文本框 5"/>
          <p:cNvSpPr txBox="1"/>
          <p:nvPr/>
        </p:nvSpPr>
        <p:spPr>
          <a:xfrm>
            <a:off x="7900035" y="679450"/>
            <a:ext cx="3692525" cy="1753235"/>
          </a:xfrm>
          <a:prstGeom prst="rect">
            <a:avLst/>
          </a:prstGeom>
          <a:noFill/>
        </p:spPr>
        <p:txBody>
          <a:bodyPr wrap="square" rtlCol="0">
            <a:spAutoFit/>
          </a:bodyPr>
          <a:p>
            <a:r>
              <a:rPr lang="zh-CN" altLang="en-US"/>
              <a:t>原型交互展示</a:t>
            </a:r>
            <a:r>
              <a:rPr lang="en-US" altLang="zh-CN"/>
              <a:t>pages</a:t>
            </a:r>
            <a:r>
              <a:rPr lang="zh-CN" altLang="en-US"/>
              <a:t>链接：</a:t>
            </a:r>
            <a:endParaRPr lang="zh-CN" altLang="en-US"/>
          </a:p>
          <a:p>
            <a:endParaRPr lang="zh-CN" altLang="en-US"/>
          </a:p>
          <a:p>
            <a:r>
              <a:rPr lang="zh-CN" altLang="en-US"/>
              <a:t>http://nfunm067.gitee.io/api_final_project_prototype/#g=1&amp;p=%E7%99%BB%E5%BD%95_%E6%8E%88%E6%9D%83</a:t>
            </a:r>
            <a:endParaRPr lang="zh-CN" altLang="en-US"/>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349" advClick="0" advTm="19000">
        <p:push dir="u"/>
      </p:transition>
    </mc:Choice>
    <mc:Fallback>
      <p:transition advClick="0" advTm="19000">
        <p:push dir="u"/>
      </p:transition>
    </mc:Fallback>
  </mc:AlternateContent>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TEMPLATE_THUMBS_INDEX" val="1"/>
  <p:tag name="KSO_WM_TEMPLATE_SUBCATEGORY" val="0"/>
  <p:tag name="KSO_WM_TAG_VERSION" val="1.0"/>
  <p:tag name="KSO_WM_BEAUTIFY_FLAG" val="#wm#"/>
  <p:tag name="KSO_WM_TEMPLATE_CATEGORY" val="custom"/>
  <p:tag name="KSO_WM_TEMPLATE_INDEX" val="20187308"/>
</p:tagLst>
</file>

<file path=ppt/tags/tag62.xml><?xml version="1.0" encoding="utf-8"?>
<p:tagLst xmlns:p="http://schemas.openxmlformats.org/presentationml/2006/main">
  <p:tag name="KSO_WM_UNIT_ISCONTENTSTITLE" val="0"/>
  <p:tag name="KSO_WM_UNIT_PRESET_TEXT" val="在此输入您的封面副标题"/>
  <p:tag name="KSO_WM_UNIT_NOCLEAR" val="0"/>
  <p:tag name="KSO_WM_UNIT_VALUE" val="156"/>
  <p:tag name="KSO_WM_UNIT_HIGHLIGHT" val="0"/>
  <p:tag name="KSO_WM_UNIT_COMPATIBLE" val="0"/>
  <p:tag name="KSO_WM_UNIT_DIAGRAM_ISNUMVISUAL" val="0"/>
  <p:tag name="KSO_WM_UNIT_DIAGRAM_ISREFERUNIT" val="0"/>
  <p:tag name="KSO_WM_UNIT_TYPE" val="b"/>
  <p:tag name="KSO_WM_UNIT_INDEX" val="1"/>
  <p:tag name="KSO_WM_UNIT_ID" val="custom20187308_1*b*1"/>
  <p:tag name="KSO_WM_TEMPLATE_CATEGORY" val="custom"/>
  <p:tag name="KSO_WM_TEMPLATE_INDEX" val="20187308"/>
  <p:tag name="KSO_WM_UNIT_LAYERLEVEL" val="1"/>
  <p:tag name="KSO_WM_TAG_VERSION" val="1.0"/>
  <p:tag name="KSO_WM_BEAUTIFY_FLAG" val="#wm#"/>
</p:tagLst>
</file>

<file path=ppt/tags/tag63.xml><?xml version="1.0" encoding="utf-8"?>
<p:tagLst xmlns:p="http://schemas.openxmlformats.org/presentationml/2006/main">
  <p:tag name="KSO_WM_TEMPLATE_THUMBS_INDEX" val="1"/>
  <p:tag name="KSO_WM_SLIDE_ID" val="custom20187308_1"/>
  <p:tag name="KSO_WM_TEMPLATE_SUBCATEGORY" val="0"/>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 name="KSO_WM_SLIDE_MODEL_TYPE" val="cover"/>
</p:tagLst>
</file>

<file path=ppt/tags/tag64.xml><?xml version="1.0" encoding="utf-8"?>
<p:tagLst xmlns:p="http://schemas.openxmlformats.org/presentationml/2006/main">
  <p:tag name="KSO_WM_BEAUTIFY_FLAG" val="#wm#"/>
  <p:tag name="KSO_WM_TEMPLATE_CATEGORY" val="custom"/>
  <p:tag name="KSO_WM_TEMPLATE_INDEX" val="20187308"/>
</p:tagLst>
</file>

<file path=ppt/tags/tag65.xml><?xml version="1.0" encoding="utf-8"?>
<p:tagLst xmlns:p="http://schemas.openxmlformats.org/presentationml/2006/main">
  <p:tag name="KSO_WM_BEAUTIFY_FLAG" val="#wm#"/>
  <p:tag name="KSO_WM_TEMPLATE_CATEGORY" val="custom"/>
  <p:tag name="KSO_WM_TEMPLATE_INDEX" val="20187308"/>
</p:tagLst>
</file>

<file path=ppt/tags/tag66.xml><?xml version="1.0" encoding="utf-8"?>
<p:tagLst xmlns:p="http://schemas.openxmlformats.org/presentationml/2006/main">
  <p:tag name="KSO_WM_BEAUTIFY_FLAG" val="#wm#"/>
  <p:tag name="KSO_WM_TEMPLATE_CATEGORY" val="custom"/>
  <p:tag name="KSO_WM_TEMPLATE_INDEX" val="20187308"/>
</p:tagLst>
</file>

<file path=ppt/tags/tag67.xml><?xml version="1.0" encoding="utf-8"?>
<p:tagLst xmlns:p="http://schemas.openxmlformats.org/presentationml/2006/main">
  <p:tag name="KSO_WM_BEAUTIFY_FLAG" val="#wm#"/>
  <p:tag name="KSO_WM_TEMPLATE_CATEGORY" val="custom"/>
  <p:tag name="KSO_WM_TEMPLATE_INDEX" val="20187308"/>
</p:tagLst>
</file>

<file path=ppt/tags/tag68.xml><?xml version="1.0" encoding="utf-8"?>
<p:tagLst xmlns:p="http://schemas.openxmlformats.org/presentationml/2006/main">
  <p:tag name="KSO_WM_BEAUTIFY_FLAG" val="#wm#"/>
  <p:tag name="KSO_WM_TEMPLATE_CATEGORY" val="custom"/>
  <p:tag name="KSO_WM_TEMPLATE_INDEX" val="20187308"/>
</p:tagLst>
</file>

<file path=ppt/tags/tag69.xml><?xml version="1.0" encoding="utf-8"?>
<p:tagLst xmlns:p="http://schemas.openxmlformats.org/presentationml/2006/main">
  <p:tag name="KSO_WM_BEAUTIFY_FLAG" val="#wm#"/>
  <p:tag name="KSO_WM_TEMPLATE_CATEGORY" val="custom"/>
  <p:tag name="KSO_WM_TEMPLATE_INDEX" val="20187308"/>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REFSHAPE" val="374794452"/>
  <p:tag name="KSO_WM_UNIT_PLACING_PICTURE_USER_VIEWPORT" val="{&quot;height&quot;:8844,&quot;width&quot;:5172}"/>
</p:tagLst>
</file>

<file path=ppt/tags/tag71.xml><?xml version="1.0" encoding="utf-8"?>
<p:tagLst xmlns:p="http://schemas.openxmlformats.org/presentationml/2006/main">
  <p:tag name="KSO_WM_BEAUTIFY_FLAG" val="#wm#"/>
  <p:tag name="KSO_WM_TEMPLATE_CATEGORY" val="custom"/>
  <p:tag name="KSO_WM_TEMPLATE_INDEX" val="20187308"/>
</p:tagLst>
</file>

<file path=ppt/tags/tag72.xml><?xml version="1.0" encoding="utf-8"?>
<p:tagLst xmlns:p="http://schemas.openxmlformats.org/presentationml/2006/main">
  <p:tag name="KSO_WM_BEAUTIFY_FLAG" val="#wm#"/>
  <p:tag name="KSO_WM_TEMPLATE_CATEGORY" val="custom"/>
  <p:tag name="KSO_WM_TEMPLATE_INDEX" val="20187308"/>
</p:tagLst>
</file>

<file path=ppt/tags/tag73.xml><?xml version="1.0" encoding="utf-8"?>
<p:tagLst xmlns:p="http://schemas.openxmlformats.org/presentationml/2006/main">
  <p:tag name="KSO_WM_BEAUTIFY_FLAG" val="#wm#"/>
  <p:tag name="KSO_WM_TEMPLATE_CATEGORY" val="custom"/>
  <p:tag name="KSO_WM_TEMPLATE_INDEX" val="20187308"/>
</p:tagLst>
</file>

<file path=ppt/tags/tag74.xml><?xml version="1.0" encoding="utf-8"?>
<p:tagLst xmlns:p="http://schemas.openxmlformats.org/presentationml/2006/main">
  <p:tag name="KSO_WM_BEAUTIFY_FLAG" val="#wm#"/>
  <p:tag name="KSO_WM_TEMPLATE_CATEGORY" val="custom"/>
  <p:tag name="KSO_WM_TEMPLATE_INDEX" val="20187308"/>
</p:tagLst>
</file>

<file path=ppt/tags/tag75.xml><?xml version="1.0" encoding="utf-8"?>
<p:tagLst xmlns:p="http://schemas.openxmlformats.org/presentationml/2006/main">
  <p:tag name="KSO_WM_BEAUTIFY_FLAG" val="#wm#"/>
  <p:tag name="KSO_WM_TEMPLATE_CATEGORY" val="custom"/>
  <p:tag name="KSO_WM_TEMPLATE_INDEX" val="20187308"/>
</p:tagLst>
</file>

<file path=ppt/tags/tag76.xml><?xml version="1.0" encoding="utf-8"?>
<p:tagLst xmlns:p="http://schemas.openxmlformats.org/presentationml/2006/main">
  <p:tag name="KSO_WM_BEAUTIFY_FLAG" val="#wm#"/>
  <p:tag name="KSO_WM_TEMPLATE_CATEGORY" val="custom"/>
  <p:tag name="KSO_WM_TEMPLATE_INDEX" val="20187308"/>
</p:tagLst>
</file>

<file path=ppt/tags/tag77.xml><?xml version="1.0" encoding="utf-8"?>
<p:tagLst xmlns:p="http://schemas.openxmlformats.org/presentationml/2006/main">
  <p:tag name="KSO_WM_BEAUTIFY_FLAG" val="#wm#"/>
  <p:tag name="KSO_WM_TEMPLATE_CATEGORY" val="custom"/>
  <p:tag name="KSO_WM_TEMPLATE_INDEX" val="20187308"/>
</p:tagLst>
</file>

<file path=ppt/tags/tag78.xml><?xml version="1.0" encoding="utf-8"?>
<p:tagLst xmlns:p="http://schemas.openxmlformats.org/presentationml/2006/main">
  <p:tag name="KSO_WM_BEAUTIFY_FLAG" val="#wm#"/>
  <p:tag name="KSO_WM_TEMPLATE_CATEGORY" val="custom"/>
  <p:tag name="KSO_WM_TEMPLATE_INDEX" val="20187308"/>
</p:tagLst>
</file>

<file path=ppt/tags/tag79.xml><?xml version="1.0" encoding="utf-8"?>
<p:tagLst xmlns:p="http://schemas.openxmlformats.org/presentationml/2006/main">
  <p:tag name="KSO_WM_BEAUTIFY_FLAG" val="#wm#"/>
  <p:tag name="KSO_WM_TEMPLATE_CATEGORY" val="custom"/>
  <p:tag name="KSO_WM_TEMPLATE_INDEX" val="20187308"/>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BEAUTIFY_FLAG" val="#wm#"/>
  <p:tag name="KSO_WM_TEMPLATE_CATEGORY" val="custom"/>
  <p:tag name="KSO_WM_TEMPLATE_INDEX" val="20187308"/>
</p:tagLst>
</file>

<file path=ppt/tags/tag81.xml><?xml version="1.0" encoding="utf-8"?>
<p:tagLst xmlns:p="http://schemas.openxmlformats.org/presentationml/2006/main">
  <p:tag name="KSO_WM_BEAUTIFY_FLAG" val="#wm#"/>
  <p:tag name="KSO_WM_TEMPLATE_CATEGORY" val="custom"/>
  <p:tag name="KSO_WM_TEMPLATE_INDEX" val="20187308"/>
</p:tagLst>
</file>

<file path=ppt/tags/tag82.xml><?xml version="1.0" encoding="utf-8"?>
<p:tagLst xmlns:p="http://schemas.openxmlformats.org/presentationml/2006/main">
  <p:tag name="KSO_WM_BEAUTIFY_FLAG" val="#wm#"/>
  <p:tag name="KSO_WM_TEMPLATE_CATEGORY" val="custom"/>
  <p:tag name="KSO_WM_TEMPLATE_INDEX" val="20187308"/>
</p:tagLst>
</file>

<file path=ppt/tags/tag83.xml><?xml version="1.0" encoding="utf-8"?>
<p:tagLst xmlns:p="http://schemas.openxmlformats.org/presentationml/2006/main">
  <p:tag name="KSO_WM_BEAUTIFY_FLAG" val="#wm#"/>
  <p:tag name="KSO_WM_TEMPLATE_CATEGORY" val="custom"/>
  <p:tag name="KSO_WM_TEMPLATE_INDEX" val="20187308"/>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2737</Words>
  <Application>WPS 演示</Application>
  <PresentationFormat>宽屏</PresentationFormat>
  <Paragraphs>92</Paragraphs>
  <Slides>20</Slides>
  <Notes>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20</vt:i4>
      </vt:variant>
    </vt:vector>
  </HeadingPairs>
  <TitlesOfParts>
    <vt:vector size="26" baseType="lpstr">
      <vt:lpstr>Arial</vt:lpstr>
      <vt:lpstr>宋体</vt:lpstr>
      <vt:lpstr>Wingdings</vt:lpstr>
      <vt:lpstr>微软雅黑</vt:lpstr>
      <vt:lpstr>Arial Unicode MS</vt:lpstr>
      <vt:lpstr>Office 主题​​</vt:lpstr>
      <vt:lpstr>PowerPoint 演示文稿</vt:lpstr>
      <vt:lpstr>加值宣言</vt:lpstr>
      <vt:lpstr>核心价值宣言（最小可行性产品）</vt:lpstr>
      <vt:lpstr>用户痛点宣言</vt:lpstr>
      <vt:lpstr>AI概率性考量</vt:lpstr>
      <vt:lpstr>需求列表</vt:lpstr>
      <vt:lpstr>具体应用场景</vt:lpstr>
      <vt:lpstr>交互及界面设计</vt:lpstr>
      <vt:lpstr>PowerPoint 演示文稿</vt:lpstr>
      <vt:lpstr>信息设计</vt:lpstr>
      <vt:lpstr>结构图</vt:lpstr>
      <vt:lpstr>人脸对比之API输入</vt:lpstr>
      <vt:lpstr>人脸对比之API输出</vt:lpstr>
      <vt:lpstr>活体检测之API输入</vt:lpstr>
      <vt:lpstr>活体检测之API输出</vt:lpstr>
      <vt:lpstr>百度人脸识别API与Face++人脸识别API使用比较</vt:lpstr>
      <vt:lpstr>高德地图API和百度地图API的使用比较</vt:lpstr>
      <vt:lpstr>人脸识别AI错误率</vt:lpstr>
      <vt:lpstr>人脸识别现在及未来发展性</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四叶草</cp:lastModifiedBy>
  <cp:revision>86</cp:revision>
  <dcterms:created xsi:type="dcterms:W3CDTF">2019-06-19T02:08:00Z</dcterms:created>
  <dcterms:modified xsi:type="dcterms:W3CDTF">2020-01-09T22:14:41Z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2052-11.1.0.9339</vt:lpwstr>
  </property>
</Properties>
</file>